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6" r:id="rId3"/>
    <p:sldId id="267" r:id="rId4"/>
    <p:sldId id="268" r:id="rId5"/>
    <p:sldId id="269" r:id="rId6"/>
    <p:sldId id="271" r:id="rId7"/>
    <p:sldId id="272" r:id="rId8"/>
    <p:sldId id="263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24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1301" y="62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4042" y="5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9D1311-7C04-4128-BA0B-9622524BF08F}" type="doc">
      <dgm:prSet loTypeId="urn:microsoft.com/office/officeart/2005/8/layout/bProcess2" loCatId="process" qsTypeId="urn:microsoft.com/office/officeart/2005/8/quickstyle/simple2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76262AEC-182C-4C69-824A-048CD51C49B8}">
      <dgm:prSet/>
      <dgm:spPr/>
      <dgm:t>
        <a:bodyPr/>
        <a:lstStyle/>
        <a:p>
          <a:r>
            <a:rPr lang="en-US"/>
            <a:t>Thorough documentation for easy transition for next person</a:t>
          </a:r>
        </a:p>
      </dgm:t>
    </dgm:pt>
    <dgm:pt modelId="{1BFF96D8-5934-455B-8BA3-C2F9D5E62C19}" type="parTrans" cxnId="{CB3DBB9F-F2F8-4CD2-8875-E99B4F53AA85}">
      <dgm:prSet/>
      <dgm:spPr/>
      <dgm:t>
        <a:bodyPr/>
        <a:lstStyle/>
        <a:p>
          <a:endParaRPr lang="en-US"/>
        </a:p>
      </dgm:t>
    </dgm:pt>
    <dgm:pt modelId="{F65B89EC-6646-4053-80E9-984927ECC626}" type="sibTrans" cxnId="{CB3DBB9F-F2F8-4CD2-8875-E99B4F53AA85}">
      <dgm:prSet/>
      <dgm:spPr/>
      <dgm:t>
        <a:bodyPr/>
        <a:lstStyle/>
        <a:p>
          <a:endParaRPr lang="en-US"/>
        </a:p>
      </dgm:t>
    </dgm:pt>
    <dgm:pt modelId="{AE9D3F93-C264-4B33-9A57-D97D80F339EF}">
      <dgm:prSet/>
      <dgm:spPr/>
      <dgm:t>
        <a:bodyPr/>
        <a:lstStyle/>
        <a:p>
          <a:r>
            <a:rPr lang="en-US"/>
            <a:t>Possibilities for future solutions</a:t>
          </a:r>
        </a:p>
      </dgm:t>
    </dgm:pt>
    <dgm:pt modelId="{AF1223F7-B8CA-4AE5-BD45-EDE036DFE4A2}" type="parTrans" cxnId="{C66A47EA-CB81-4D14-A7FD-C41A06ACABE0}">
      <dgm:prSet/>
      <dgm:spPr/>
      <dgm:t>
        <a:bodyPr/>
        <a:lstStyle/>
        <a:p>
          <a:endParaRPr lang="en-US"/>
        </a:p>
      </dgm:t>
    </dgm:pt>
    <dgm:pt modelId="{D5C607CE-4B20-491A-A49A-6B019BBF3562}" type="sibTrans" cxnId="{C66A47EA-CB81-4D14-A7FD-C41A06ACABE0}">
      <dgm:prSet/>
      <dgm:spPr/>
      <dgm:t>
        <a:bodyPr/>
        <a:lstStyle/>
        <a:p>
          <a:endParaRPr lang="en-US"/>
        </a:p>
      </dgm:t>
    </dgm:pt>
    <dgm:pt modelId="{D133E958-62BA-4B66-BE65-8B2F81E31C9F}">
      <dgm:prSet/>
      <dgm:spPr/>
      <dgm:t>
        <a:bodyPr/>
        <a:lstStyle/>
        <a:p>
          <a:r>
            <a:rPr lang="en-US"/>
            <a:t>Completely software based replacement</a:t>
          </a:r>
        </a:p>
      </dgm:t>
    </dgm:pt>
    <dgm:pt modelId="{6396574B-8A3B-49C5-B481-4E092A6F2307}" type="parTrans" cxnId="{74CF75F3-6CBA-49EB-9A68-BEB32B9AA119}">
      <dgm:prSet/>
      <dgm:spPr/>
      <dgm:t>
        <a:bodyPr/>
        <a:lstStyle/>
        <a:p>
          <a:endParaRPr lang="en-US"/>
        </a:p>
      </dgm:t>
    </dgm:pt>
    <dgm:pt modelId="{B33B89EE-A466-4626-A8EA-B3F07202EE0A}" type="sibTrans" cxnId="{74CF75F3-6CBA-49EB-9A68-BEB32B9AA119}">
      <dgm:prSet/>
      <dgm:spPr/>
      <dgm:t>
        <a:bodyPr/>
        <a:lstStyle/>
        <a:p>
          <a:endParaRPr lang="en-US"/>
        </a:p>
      </dgm:t>
    </dgm:pt>
    <dgm:pt modelId="{2F61AB6E-6646-4376-9FA7-CA1E10594663}">
      <dgm:prSet/>
      <dgm:spPr/>
      <dgm:t>
        <a:bodyPr/>
        <a:lstStyle/>
        <a:p>
          <a:r>
            <a:rPr lang="en-US"/>
            <a:t>Arduino microprocessor replacement</a:t>
          </a:r>
        </a:p>
      </dgm:t>
    </dgm:pt>
    <dgm:pt modelId="{B5EF5910-A887-4C4C-B969-76DBBC59D6A4}" type="parTrans" cxnId="{0501B5F7-1B32-460F-8CAF-56933F775164}">
      <dgm:prSet/>
      <dgm:spPr/>
      <dgm:t>
        <a:bodyPr/>
        <a:lstStyle/>
        <a:p>
          <a:endParaRPr lang="en-US"/>
        </a:p>
      </dgm:t>
    </dgm:pt>
    <dgm:pt modelId="{54549149-3B42-42E7-B09B-30B440F29E2C}" type="sibTrans" cxnId="{0501B5F7-1B32-460F-8CAF-56933F775164}">
      <dgm:prSet/>
      <dgm:spPr/>
      <dgm:t>
        <a:bodyPr/>
        <a:lstStyle/>
        <a:p>
          <a:endParaRPr lang="en-US"/>
        </a:p>
      </dgm:t>
    </dgm:pt>
    <dgm:pt modelId="{C8760312-EE24-466A-9A60-D5A7BFDC63F8}" type="pres">
      <dgm:prSet presAssocID="{199D1311-7C04-4128-BA0B-9622524BF08F}" presName="diagram" presStyleCnt="0">
        <dgm:presLayoutVars>
          <dgm:dir/>
          <dgm:resizeHandles/>
        </dgm:presLayoutVars>
      </dgm:prSet>
      <dgm:spPr/>
    </dgm:pt>
    <dgm:pt modelId="{9C064692-9CC5-4F4A-A6A1-25DE29514B83}" type="pres">
      <dgm:prSet presAssocID="{76262AEC-182C-4C69-824A-048CD51C49B8}" presName="firstNode" presStyleLbl="node1" presStyleIdx="0" presStyleCnt="2">
        <dgm:presLayoutVars>
          <dgm:bulletEnabled val="1"/>
        </dgm:presLayoutVars>
      </dgm:prSet>
      <dgm:spPr/>
    </dgm:pt>
    <dgm:pt modelId="{395AB5F2-E32F-43FD-893E-439068163E37}" type="pres">
      <dgm:prSet presAssocID="{F65B89EC-6646-4053-80E9-984927ECC626}" presName="sibTrans" presStyleLbl="sibTrans2D1" presStyleIdx="0" presStyleCnt="1"/>
      <dgm:spPr/>
    </dgm:pt>
    <dgm:pt modelId="{67EF8101-7425-4E82-AA8E-99FC9F0902E8}" type="pres">
      <dgm:prSet presAssocID="{AE9D3F93-C264-4B33-9A57-D97D80F339EF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A58C6F0F-D5F8-4778-84A8-B6A2DB9DB382}" type="presOf" srcId="{199D1311-7C04-4128-BA0B-9622524BF08F}" destId="{C8760312-EE24-466A-9A60-D5A7BFDC63F8}" srcOrd="0" destOrd="0" presId="urn:microsoft.com/office/officeart/2005/8/layout/bProcess2"/>
    <dgm:cxn modelId="{21F0491E-E421-4439-9F34-B6285F6A6BE2}" type="presOf" srcId="{2F61AB6E-6646-4376-9FA7-CA1E10594663}" destId="{67EF8101-7425-4E82-AA8E-99FC9F0902E8}" srcOrd="0" destOrd="2" presId="urn:microsoft.com/office/officeart/2005/8/layout/bProcess2"/>
    <dgm:cxn modelId="{6939F457-6B63-4BF3-9103-859FD72253A9}" type="presOf" srcId="{D133E958-62BA-4B66-BE65-8B2F81E31C9F}" destId="{67EF8101-7425-4E82-AA8E-99FC9F0902E8}" srcOrd="0" destOrd="1" presId="urn:microsoft.com/office/officeart/2005/8/layout/bProcess2"/>
    <dgm:cxn modelId="{45B13F80-FBC7-45CD-B4B7-8FAF8DA2E027}" type="presOf" srcId="{F65B89EC-6646-4053-80E9-984927ECC626}" destId="{395AB5F2-E32F-43FD-893E-439068163E37}" srcOrd="0" destOrd="0" presId="urn:microsoft.com/office/officeart/2005/8/layout/bProcess2"/>
    <dgm:cxn modelId="{CB3DBB9F-F2F8-4CD2-8875-E99B4F53AA85}" srcId="{199D1311-7C04-4128-BA0B-9622524BF08F}" destId="{76262AEC-182C-4C69-824A-048CD51C49B8}" srcOrd="0" destOrd="0" parTransId="{1BFF96D8-5934-455B-8BA3-C2F9D5E62C19}" sibTransId="{F65B89EC-6646-4053-80E9-984927ECC626}"/>
    <dgm:cxn modelId="{00EE14A0-D156-4A1E-A919-5E9822C9E72B}" type="presOf" srcId="{76262AEC-182C-4C69-824A-048CD51C49B8}" destId="{9C064692-9CC5-4F4A-A6A1-25DE29514B83}" srcOrd="0" destOrd="0" presId="urn:microsoft.com/office/officeart/2005/8/layout/bProcess2"/>
    <dgm:cxn modelId="{707AC1A0-3819-4275-9E8F-D4DA22B2D185}" type="presOf" srcId="{AE9D3F93-C264-4B33-9A57-D97D80F339EF}" destId="{67EF8101-7425-4E82-AA8E-99FC9F0902E8}" srcOrd="0" destOrd="0" presId="urn:microsoft.com/office/officeart/2005/8/layout/bProcess2"/>
    <dgm:cxn modelId="{C66A47EA-CB81-4D14-A7FD-C41A06ACABE0}" srcId="{199D1311-7C04-4128-BA0B-9622524BF08F}" destId="{AE9D3F93-C264-4B33-9A57-D97D80F339EF}" srcOrd="1" destOrd="0" parTransId="{AF1223F7-B8CA-4AE5-BD45-EDE036DFE4A2}" sibTransId="{D5C607CE-4B20-491A-A49A-6B019BBF3562}"/>
    <dgm:cxn modelId="{74CF75F3-6CBA-49EB-9A68-BEB32B9AA119}" srcId="{AE9D3F93-C264-4B33-9A57-D97D80F339EF}" destId="{D133E958-62BA-4B66-BE65-8B2F81E31C9F}" srcOrd="0" destOrd="0" parTransId="{6396574B-8A3B-49C5-B481-4E092A6F2307}" sibTransId="{B33B89EE-A466-4626-A8EA-B3F07202EE0A}"/>
    <dgm:cxn modelId="{0501B5F7-1B32-460F-8CAF-56933F775164}" srcId="{AE9D3F93-C264-4B33-9A57-D97D80F339EF}" destId="{2F61AB6E-6646-4376-9FA7-CA1E10594663}" srcOrd="1" destOrd="0" parTransId="{B5EF5910-A887-4C4C-B969-76DBBC59D6A4}" sibTransId="{54549149-3B42-42E7-B09B-30B440F29E2C}"/>
    <dgm:cxn modelId="{7C015ADB-DA8A-46B8-92F3-8FD506C914A0}" type="presParOf" srcId="{C8760312-EE24-466A-9A60-D5A7BFDC63F8}" destId="{9C064692-9CC5-4F4A-A6A1-25DE29514B83}" srcOrd="0" destOrd="0" presId="urn:microsoft.com/office/officeart/2005/8/layout/bProcess2"/>
    <dgm:cxn modelId="{DD9B6E75-3467-45CC-9C00-0D6FD3558E15}" type="presParOf" srcId="{C8760312-EE24-466A-9A60-D5A7BFDC63F8}" destId="{395AB5F2-E32F-43FD-893E-439068163E37}" srcOrd="1" destOrd="0" presId="urn:microsoft.com/office/officeart/2005/8/layout/bProcess2"/>
    <dgm:cxn modelId="{285FCCA5-01C3-48A9-8306-4BB999A626AA}" type="presParOf" srcId="{C8760312-EE24-466A-9A60-D5A7BFDC63F8}" destId="{67EF8101-7425-4E82-AA8E-99FC9F0902E8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64692-9CC5-4F4A-A6A1-25DE29514B83}">
      <dsp:nvSpPr>
        <dsp:cNvPr id="0" name=""/>
        <dsp:cNvSpPr/>
      </dsp:nvSpPr>
      <dsp:spPr>
        <a:xfrm>
          <a:off x="743" y="1568429"/>
          <a:ext cx="2435265" cy="24352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Thorough documentation for easy transition for next person</a:t>
          </a:r>
        </a:p>
      </dsp:txBody>
      <dsp:txXfrm>
        <a:off x="357379" y="1925065"/>
        <a:ext cx="1721993" cy="1721993"/>
      </dsp:txXfrm>
    </dsp:sp>
    <dsp:sp modelId="{395AB5F2-E32F-43FD-893E-439068163E37}">
      <dsp:nvSpPr>
        <dsp:cNvPr id="0" name=""/>
        <dsp:cNvSpPr/>
      </dsp:nvSpPr>
      <dsp:spPr>
        <a:xfrm rot="5400000">
          <a:off x="2636918" y="2463389"/>
          <a:ext cx="852342" cy="645345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EF8101-7425-4E82-AA8E-99FC9F0902E8}">
      <dsp:nvSpPr>
        <dsp:cNvPr id="0" name=""/>
        <dsp:cNvSpPr/>
      </dsp:nvSpPr>
      <dsp:spPr>
        <a:xfrm>
          <a:off x="3653641" y="1568429"/>
          <a:ext cx="2435265" cy="2435265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Possibilities for future solutions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Completely software based replacement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Arduino microprocessor replacement</a:t>
          </a:r>
        </a:p>
      </dsp:txBody>
      <dsp:txXfrm>
        <a:off x="4010277" y="1925065"/>
        <a:ext cx="1721993" cy="1721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AA299-E0AA-4675-9BF6-F5DFC0878B7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ACA59-829C-45CA-8415-383FE86E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0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ACA59-829C-45CA-8415-383FE86E65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7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EDAE-95E7-4089-B78D-D091625F9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70A70-D5BE-433F-A635-45AA53C75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FE836-9ADB-4D73-82A2-FC31334D5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4A70-901C-44EB-8DA2-AB8F120777E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9E367-9166-4B4C-B48E-B3DDDD9C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7166F-0D70-406E-9EBC-3C271DD45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776B-C02B-4B3D-A5C6-29E8EFDA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5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6EB72-52F6-4AEA-9A8B-265233ACA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A4A7E5-C09E-415E-B524-D61C2C117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FCF6B-C5FF-43C0-99EF-4A3579712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4A70-901C-44EB-8DA2-AB8F120777E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B24BA-1EEE-4715-8B02-B490DACF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97256-766E-468A-AAC4-511CB9221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776B-C02B-4B3D-A5C6-29E8EFDA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4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705AD9-5AA7-449A-9001-4C5ADDFE40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E23A6-32BE-47F0-9973-5F1075B1C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772FC-07D7-4E35-A439-ACD925EA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4A70-901C-44EB-8DA2-AB8F120777E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D71CD-6C76-488F-A803-C1DA5FB3E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8DF96-09F1-428C-87E9-3ACE0A393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776B-C02B-4B3D-A5C6-29E8EFDA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5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59E0-047C-4D1F-8BE6-9E2F663F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E539B-A883-4EF4-870A-F0C6844E8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8BBD3-9E04-4047-BBB6-07BEE7BBE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4A70-901C-44EB-8DA2-AB8F120777E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3DFDE-C37A-49BE-A6D9-56FA9F2EC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D6AD9-C916-4711-8735-DEAA1342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776B-C02B-4B3D-A5C6-29E8EFDA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2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E16D9-F76F-4D84-B0DE-0E12EA990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49352-7DD7-4FA0-AFBF-26740BE4A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7541F-2742-452F-BDF3-A6AADC006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4A70-901C-44EB-8DA2-AB8F120777E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60220-DE59-4A01-81E9-860726DE2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B6D2B-9FC3-486C-B1AE-B7A8F7B7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776B-C02B-4B3D-A5C6-29E8EFDA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9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2E69F-EA05-4CD4-B7FB-4589649B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961B7-CCDC-43C0-B1EA-14D7CA209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C7237-9633-421E-B6A5-D4820A0B2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89C9D-4DAB-48E7-8464-C78EC13D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4A70-901C-44EB-8DA2-AB8F120777E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A742F-C3AC-4E89-A9D5-596630290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1BB6D-EA04-497F-BA57-AC1E6952C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776B-C02B-4B3D-A5C6-29E8EFDA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6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CF010-8C4F-4CC1-BECE-08A12F36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49975-CACD-47CA-9ACF-5F61B5BE9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48129-BB4C-46F8-9456-4660E2F55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3EEA6C-67C9-4242-A207-5867CC058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EF384A-DCE5-47A7-9BFC-F642C4C40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F9422C-22A3-4C5C-AC49-719F8D2AA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4A70-901C-44EB-8DA2-AB8F120777E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6EC0CD-7FE2-4B5A-8BA3-C489DDBAB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4C066E-C782-4EDD-B267-FC0961A1A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776B-C02B-4B3D-A5C6-29E8EFDA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0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4F733-0F07-4842-B30D-BCDB76490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C57FB3-88B7-4C64-B747-3DBFF9A8C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4A70-901C-44EB-8DA2-AB8F120777E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317AF-E29C-4F8B-AE27-986AD2DF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A4945-7D84-42E6-A6E7-AFE9B1EA0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776B-C02B-4B3D-A5C6-29E8EFDA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0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49A8A0-A789-4B9B-A3F3-551A34E54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4A70-901C-44EB-8DA2-AB8F120777E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0858D5-2125-460E-AB62-943DEC0C2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BCC69-78FA-4A21-9C3B-13C07D37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776B-C02B-4B3D-A5C6-29E8EFDA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4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D6A36-CCA2-40AE-ADAD-ED527361D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B35C0-89E3-4BF9-AD29-8920C412E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96B85-46DF-4A3B-87E7-406F14576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C1094-BB59-45D1-AFF1-82AE1AFFE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4A70-901C-44EB-8DA2-AB8F120777E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D1996-73C7-4005-94EC-4A5E75831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CC65C-5CC1-4449-B540-F314943EF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776B-C02B-4B3D-A5C6-29E8EFDA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6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AC3B3-E314-455A-9F2C-CCE8DBCB2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CE56C4-1FBE-40FC-8135-2DDBA1C8A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33859-8D91-4583-907F-87447D148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21A1A-DD08-4FA7-8E66-2EF4C230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4A70-901C-44EB-8DA2-AB8F120777E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19E44-4866-4D7E-BEC0-73079321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EEE26-6789-4D2A-BEE7-40F2C861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6776B-C02B-4B3D-A5C6-29E8EFDA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1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976E33-ECAD-421C-A246-BA282AF49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5B9B5-8EEC-4CDE-80AA-876A6E32A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AEA84-4FBC-44BF-9409-FB54233D4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14A70-901C-44EB-8DA2-AB8F120777E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4A794-F6AA-4E3A-A30A-000A5DCAA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44FC1-BB3D-4935-B405-1540E2720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6776B-C02B-4B3D-A5C6-29E8EFDA11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s://spacegrant.arizona.edu/sites/spacegrant.arizona.edu/files/about/logos/azsgc_white_lg.jpg">
            <a:extLst>
              <a:ext uri="{FF2B5EF4-FFF2-40B4-BE49-F238E27FC236}">
                <a16:creationId xmlns:a16="http://schemas.microsoft.com/office/drawing/2014/main" id="{64D1F484-7647-430F-BF18-3824C36F1F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53800" y="5699836"/>
            <a:ext cx="672009" cy="95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99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45B59B-615E-4718-A150-42DE5D03E1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CF29CD-38B8-4924-BA11-6D60517487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02F3A-5AC5-490F-BAE0-1DB3F9C4F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011" y="4502330"/>
            <a:ext cx="10765410" cy="1207269"/>
          </a:xfrm>
        </p:spPr>
        <p:txBody>
          <a:bodyPr>
            <a:normAutofit/>
          </a:bodyPr>
          <a:lstStyle/>
          <a:p>
            <a:r>
              <a:rPr lang="en-US" sz="5100" dirty="0">
                <a:solidFill>
                  <a:srgbClr val="FFFFFF"/>
                </a:solidFill>
              </a:rPr>
              <a:t>Maintaining Microwave Spectrometer</a:t>
            </a:r>
          </a:p>
        </p:txBody>
      </p:sp>
      <p:pic>
        <p:nvPicPr>
          <p:cNvPr id="8" name="Picture 7" descr="ua_logo_lg">
            <a:extLst>
              <a:ext uri="{FF2B5EF4-FFF2-40B4-BE49-F238E27FC236}">
                <a16:creationId xmlns:a16="http://schemas.microsoft.com/office/drawing/2014/main" id="{1B5DFF00-B3C6-4740-BD16-A60CA5EE8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47" y="436116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ZSGC_sunset">
            <a:extLst>
              <a:ext uri="{FF2B5EF4-FFF2-40B4-BE49-F238E27FC236}">
                <a16:creationId xmlns:a16="http://schemas.microsoft.com/office/drawing/2014/main" id="{16E6D107-C7BC-49EC-8918-9D1B292EF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9693011" y="396429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nasa-logo">
            <a:extLst>
              <a:ext uri="{FF2B5EF4-FFF2-40B4-BE49-F238E27FC236}">
                <a16:creationId xmlns:a16="http://schemas.microsoft.com/office/drawing/2014/main" id="{2598AEE7-A91E-4586-B8CB-9379360FE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54" y="566291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2266A41E-AB35-4256-B316-3B9CCBBC0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6880" y="2010875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/>
              <a:t>Olivia Cote</a:t>
            </a:r>
          </a:p>
          <a:p>
            <a:pPr algn="l"/>
            <a:r>
              <a:rPr lang="en-US" dirty="0"/>
              <a:t>Stephen </a:t>
            </a:r>
            <a:r>
              <a:rPr lang="en-US" dirty="0" err="1"/>
              <a:t>Kukolich</a:t>
            </a:r>
            <a:r>
              <a:rPr lang="en-US" dirty="0"/>
              <a:t>, </a:t>
            </a:r>
            <a:r>
              <a:rPr lang="en-US" dirty="0" err="1"/>
              <a:t>Kukolich</a:t>
            </a:r>
            <a:r>
              <a:rPr lang="en-US" dirty="0"/>
              <a:t> Lab, Chemistry Department of University of Arizona</a:t>
            </a:r>
          </a:p>
          <a:p>
            <a:pPr algn="l"/>
            <a:r>
              <a:rPr lang="en-US" dirty="0"/>
              <a:t>27</a:t>
            </a:r>
            <a:r>
              <a:rPr lang="en-US" baseline="30000" dirty="0"/>
              <a:t>th</a:t>
            </a:r>
            <a:r>
              <a:rPr lang="en-US" dirty="0"/>
              <a:t> Annual Arizona Space Grant Consortium Symposium, University of Arizona</a:t>
            </a:r>
          </a:p>
          <a:p>
            <a:pPr algn="l"/>
            <a:r>
              <a:rPr lang="en-US" dirty="0"/>
              <a:t>April 14,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10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59FBD1-FA07-4117-9BE1-EADB92692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8682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336162-B533-4EFE-8BB3-8EBB4A5E32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4F1EC-BB38-4FB6-8B0A-A7CFFBBE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200" b="1" i="1" dirty="0">
                <a:solidFill>
                  <a:srgbClr val="262626"/>
                </a:solidFill>
              </a:rPr>
              <a:t>Intro / Outline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21DF44-B7FA-4BB2-B4FF-C8CCB56AB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Kukolich</a:t>
            </a:r>
            <a:r>
              <a:rPr lang="en-US" sz="2400" dirty="0"/>
              <a:t> Lab</a:t>
            </a:r>
          </a:p>
          <a:p>
            <a:r>
              <a:rPr lang="en-US" sz="2400" dirty="0"/>
              <a:t>Space Grant Undergraduate Research Internship</a:t>
            </a:r>
          </a:p>
          <a:p>
            <a:pPr lvl="1"/>
            <a:r>
              <a:rPr lang="en-US" dirty="0"/>
              <a:t>Expectations</a:t>
            </a:r>
          </a:p>
          <a:p>
            <a:pPr lvl="1"/>
            <a:r>
              <a:rPr lang="en-US" dirty="0"/>
              <a:t>Data Sheet &amp; Analysis</a:t>
            </a:r>
          </a:p>
          <a:p>
            <a:pPr lvl="1"/>
            <a:r>
              <a:rPr lang="en-US" dirty="0"/>
              <a:t>Documentation</a:t>
            </a:r>
          </a:p>
          <a:p>
            <a:pPr lvl="1"/>
            <a:r>
              <a:rPr lang="en-US" dirty="0"/>
              <a:t>Troubleshooting &amp; Integration</a:t>
            </a:r>
          </a:p>
          <a:p>
            <a:r>
              <a:rPr lang="en-US" sz="2400" dirty="0"/>
              <a:t>Foundations Laid for the Future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3008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map&#10;&#10;Description generated with high confidence">
            <a:extLst>
              <a:ext uri="{FF2B5EF4-FFF2-40B4-BE49-F238E27FC236}">
                <a16:creationId xmlns:a16="http://schemas.microsoft.com/office/drawing/2014/main" id="{C169CF92-23A8-42F5-A77E-92D3D7BD4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885073"/>
            <a:ext cx="6780700" cy="5085525"/>
          </a:xfrm>
          <a:prstGeom prst="rect">
            <a:avLst/>
          </a:prstGeom>
        </p:spPr>
      </p:pic>
      <p:sp>
        <p:nvSpPr>
          <p:cNvPr id="1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650F7-2EA9-4D6E-BBB8-9C335FB3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Kukolich Lab </a:t>
            </a:r>
            <a:b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2E5ED1-E59D-4ACE-9414-C8B8301A82DA}"/>
              </a:ext>
            </a:extLst>
          </p:cNvPr>
          <p:cNvSpPr txBox="1"/>
          <p:nvPr/>
        </p:nvSpPr>
        <p:spPr>
          <a:xfrm>
            <a:off x="5986272" y="5236464"/>
            <a:ext cx="12634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Source: Adam Daly</a:t>
            </a:r>
          </a:p>
        </p:txBody>
      </p:sp>
    </p:spTree>
    <p:extLst>
      <p:ext uri="{BB962C8B-B14F-4D97-AF65-F5344CB8AC3E}">
        <p14:creationId xmlns:p14="http://schemas.microsoft.com/office/powerpoint/2010/main" val="323465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ACBC6A7-64E3-4952-ADFA-FE49C7D89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732660"/>
            <a:ext cx="6780700" cy="3390350"/>
          </a:xfrm>
          <a:prstGeom prst="rect">
            <a:avLst/>
          </a:prstGeom>
        </p:spPr>
      </p:pic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4463D-C2E9-4E55-AB43-ACA0C8C7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Expectations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D0ACD8-FF57-4F47-B55E-CEED25C3FEB4}"/>
              </a:ext>
            </a:extLst>
          </p:cNvPr>
          <p:cNvSpPr txBox="1"/>
          <p:nvPr/>
        </p:nvSpPr>
        <p:spPr>
          <a:xfrm>
            <a:off x="5986272" y="5236464"/>
            <a:ext cx="14814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Source: Huffington Post</a:t>
            </a:r>
          </a:p>
        </p:txBody>
      </p:sp>
    </p:spTree>
    <p:extLst>
      <p:ext uri="{BB962C8B-B14F-4D97-AF65-F5344CB8AC3E}">
        <p14:creationId xmlns:p14="http://schemas.microsoft.com/office/powerpoint/2010/main" val="77622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4463D-C2E9-4E55-AB43-ACA0C8C7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Data Sheet &amp; 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D0ACD8-FF57-4F47-B55E-CEED25C3FEB4}"/>
              </a:ext>
            </a:extLst>
          </p:cNvPr>
          <p:cNvSpPr txBox="1"/>
          <p:nvPr/>
        </p:nvSpPr>
        <p:spPr>
          <a:xfrm>
            <a:off x="5986272" y="5236464"/>
            <a:ext cx="14814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Source: Huffington Post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BB8619-A403-438C-88C6-D3121A225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8939568" y="279029"/>
            <a:ext cx="2758530" cy="27516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2CFE1B-88C5-4C7C-AC31-34A53695D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4389114" y="819371"/>
            <a:ext cx="3823106" cy="52192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54A3DD-482F-4B84-B50E-0B7CBF1D4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188" y="3162301"/>
            <a:ext cx="3409867" cy="25144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1948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43EE48F6-A7E5-40EF-80CB-D541FFF8D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46" y="1371469"/>
            <a:ext cx="3529109" cy="1985123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EDDCD1F-8A63-49E9-8593-E34EDBC9E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788" y="1372224"/>
            <a:ext cx="3526424" cy="19836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DC8772D-C895-4A1A-A624-E890505C1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1364477"/>
            <a:ext cx="3553968" cy="19991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880EF2-DF79-4D9D-8F11-E91D48C7974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>
            <a:solidFill>
              <a:srgbClr val="AE5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0F4463D-C2E9-4E55-AB43-ACA0C8C7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Documentation</a:t>
            </a:r>
          </a:p>
        </p:txBody>
      </p:sp>
    </p:spTree>
    <p:extLst>
      <p:ext uri="{BB962C8B-B14F-4D97-AF65-F5344CB8AC3E}">
        <p14:creationId xmlns:p14="http://schemas.microsoft.com/office/powerpoint/2010/main" val="139490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2B60852-FD7F-42DB-8BC2-A99121C1C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5" b="1650"/>
          <a:stretch/>
        </p:blipFill>
        <p:spPr>
          <a:xfrm rot="5400000">
            <a:off x="-1109133" y="1109133"/>
            <a:ext cx="6858000" cy="4639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265B2D-6C87-4940-8BF5-8973A3B6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en-US" dirty="0"/>
              <a:t>Troubleshooting &amp; Integration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5881CC3-B3E4-4BA9-BC72-B188E01B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en-US" sz="2400" dirty="0"/>
              <a:t>Desk Test Equipment</a:t>
            </a:r>
          </a:p>
          <a:p>
            <a:pPr lvl="1"/>
            <a:r>
              <a:rPr lang="en-US" sz="2000" dirty="0"/>
              <a:t>Multimeter </a:t>
            </a:r>
          </a:p>
          <a:p>
            <a:pPr lvl="1"/>
            <a:r>
              <a:rPr lang="en-US" sz="2000" dirty="0"/>
              <a:t>Oscilloscope</a:t>
            </a:r>
          </a:p>
          <a:p>
            <a:pPr lvl="1"/>
            <a:r>
              <a:rPr lang="en-US" sz="2000" dirty="0"/>
              <a:t>Power Generator</a:t>
            </a:r>
          </a:p>
          <a:p>
            <a:r>
              <a:rPr lang="en-US" sz="2400" dirty="0"/>
              <a:t>Special Tests Development &amp; Implementation</a:t>
            </a:r>
          </a:p>
          <a:p>
            <a:r>
              <a:rPr lang="en-US" sz="2400" dirty="0"/>
              <a:t>Breadboard Modeling </a:t>
            </a:r>
          </a:p>
        </p:txBody>
      </p:sp>
    </p:spTree>
    <p:extLst>
      <p:ext uri="{BB962C8B-B14F-4D97-AF65-F5344CB8AC3E}">
        <p14:creationId xmlns:p14="http://schemas.microsoft.com/office/powerpoint/2010/main" val="3139345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5" descr="A circuit board&#10;&#10;Description generated with very high confidence">
            <a:extLst>
              <a:ext uri="{FF2B5EF4-FFF2-40B4-BE49-F238E27FC236}">
                <a16:creationId xmlns:a16="http://schemas.microsoft.com/office/drawing/2014/main" id="{F2B8C26D-C026-43FA-A6F7-B1EB3BF1B2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7" r="1" b="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D657C4-A2F9-40F9-BB3F-99E7C8286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Troubleshooting &amp; Integration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2E92282-79A3-494C-A749-684D8A5A9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2400" dirty="0"/>
              <a:t>Troubleshooting Process</a:t>
            </a:r>
          </a:p>
          <a:p>
            <a:pPr lvl="1"/>
            <a:r>
              <a:rPr lang="en-US" sz="2000" dirty="0"/>
              <a:t>Check most basic things first – hot, ground, etc.</a:t>
            </a:r>
          </a:p>
          <a:p>
            <a:pPr lvl="1"/>
            <a:r>
              <a:rPr lang="en-US" sz="2000" dirty="0"/>
              <a:t>Simplify tests - LEDs</a:t>
            </a:r>
          </a:p>
          <a:p>
            <a:pPr lvl="1"/>
            <a:r>
              <a:rPr lang="en-US" sz="2000" dirty="0"/>
              <a:t>Assume you’re wrong – double check calculations, wiring set ups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49392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9BE94-46BC-4164-8445-25C7BDF8D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Foundations for Future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6B5CA99-AD9F-432D-B151-57B39738E2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790730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2519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</TotalTime>
  <Words>150</Words>
  <Application>Microsoft Office PowerPoint</Application>
  <PresentationFormat>Widescreen</PresentationFormat>
  <Paragraphs>39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Maintaining Microwave Spectrometer</vt:lpstr>
      <vt:lpstr>Intro / Outline</vt:lpstr>
      <vt:lpstr>Kukolich Lab  </vt:lpstr>
      <vt:lpstr>Expectations</vt:lpstr>
      <vt:lpstr>Data Sheet &amp; Analysis</vt:lpstr>
      <vt:lpstr>Documentation</vt:lpstr>
      <vt:lpstr>Troubleshooting &amp; Integration</vt:lpstr>
      <vt:lpstr>Troubleshooting &amp; Integration</vt:lpstr>
      <vt:lpstr>Foundations for Future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Cote</dc:creator>
  <cp:lastModifiedBy>tom owen</cp:lastModifiedBy>
  <cp:revision>32</cp:revision>
  <dcterms:created xsi:type="dcterms:W3CDTF">2018-02-22T20:33:05Z</dcterms:created>
  <dcterms:modified xsi:type="dcterms:W3CDTF">2018-03-31T04:59:06Z</dcterms:modified>
</cp:coreProperties>
</file>